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Open Sauce Light Bold" panose="020B0604020202020204" charset="-70"/>
      <p:regular r:id="rId26"/>
    </p:embeddedFont>
    <p:embeddedFont>
      <p:font typeface="Open Sauce Light" panose="020B0604020202020204" charset="-70"/>
      <p:regular r:id="rId27"/>
    </p:embeddedFont>
    <p:embeddedFont>
      <p:font typeface="Arimo Bold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260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.sv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3.svg>
</file>

<file path=ppt/media/image35.sv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Hello everyone and thanks for being here today! We are the Petfinder team, let me go through our agenda.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Another exciting thing was with the cabin.</a:t>
            </a:r>
          </a:p>
          <a:p>
            <a:pPr lvl="0"/>
            <a:endParaRPr lang="en-US"/>
          </a:p>
          <a:p>
            <a:pPr lvl="0"/>
            <a:r>
              <a:rPr lang="en-US"/>
              <a:t>We were thinking about why it has the letter on it and after a little bit of research, we found out that each letter has a specific floor.</a:t>
            </a:r>
          </a:p>
          <a:p>
            <a:pPr lvl="0"/>
            <a:endParaRPr lang="en-US"/>
          </a:p>
          <a:p>
            <a:pPr lvl="0"/>
            <a:r>
              <a:rPr lang="en-US"/>
              <a:t>We used the lambda function to separate this data and saved the letter to cabin_adv</a:t>
            </a:r>
          </a:p>
          <a:p>
            <a:pPr lvl="0"/>
            <a:endParaRPr lang="en-US"/>
          </a:p>
          <a:p>
            <a:pPr lvl="0"/>
            <a:r>
              <a:rPr lang="en-US"/>
              <a:t>And here it is what we got.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This is our models and their metrics. The best working model for this problem was the Random forest algorithm.</a:t>
            </a:r>
          </a:p>
          <a:p>
            <a:pPr lvl="0"/>
            <a:endParaRPr lang="en-US"/>
          </a:p>
          <a:p>
            <a:pPr lvl="0"/>
            <a:r>
              <a:rPr lang="en-US"/>
              <a:t>Other models, like KNN started getting slightly overfitting.</a:t>
            </a:r>
          </a:p>
          <a:p>
            <a:pPr lvl="0"/>
            <a:endParaRPr lang="en-US"/>
          </a:p>
          <a:p>
            <a:pPr lvl="0"/>
            <a:r>
              <a:rPr lang="en-US"/>
              <a:t>I understood that the models are not so difficult mostly, the difficulty comes when you try to find the best parameters for the model and weights for voting algorithm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12</a:t>
            </a:fld>
            <a:endParaRPr lang="cs-CZ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The ROC curves for our models.</a:t>
            </a:r>
          </a:p>
          <a:p>
            <a:pPr lvl="0"/>
            <a:endParaRPr lang="en-US"/>
          </a:p>
          <a:p>
            <a:pPr lvl="0"/>
            <a:r>
              <a:rPr lang="en-US"/>
              <a:t>The best performing model for out problem was Random Forest with XGB</a:t>
            </a:r>
          </a:p>
          <a:p>
            <a:pPr lvl="0"/>
            <a:endParaRPr lang="en-US"/>
          </a:p>
          <a:p>
            <a:pPr lvl="0"/>
            <a:r>
              <a:rPr lang="en-US"/>
              <a:t>And obviously, they cover the biggest area under curve.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13</a:t>
            </a:fld>
            <a:endParaRPr lang="cs-CZ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We got the 0.78 public score</a:t>
            </a:r>
          </a:p>
          <a:p>
            <a:pPr lvl="0"/>
            <a:endParaRPr lang="en-US"/>
          </a:p>
          <a:p>
            <a:pPr lvl="0"/>
            <a:r>
              <a:rPr lang="en-US"/>
              <a:t>and we are in the top 21% of all contents members which is about 15k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14</a:t>
            </a:fld>
            <a:endParaRPr lang="cs-CZ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The problem that took so much surprisingly was numpy and pandas integration</a:t>
            </a:r>
          </a:p>
          <a:p>
            <a:pPr lvl="0"/>
            <a:endParaRPr lang="en-US"/>
          </a:p>
          <a:p>
            <a:pPr lvl="0"/>
            <a:r>
              <a:rPr lang="en-US"/>
              <a:t>the other difficulty we had with pd.get_dummies() but I will show the problem in the next slide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15</a:t>
            </a:fld>
            <a:endParaRPr lang="cs-CZ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Get dummies is used for making categorical data numeric.</a:t>
            </a:r>
          </a:p>
          <a:p>
            <a:pPr lvl="0"/>
            <a:endParaRPr lang="en-US"/>
          </a:p>
          <a:p>
            <a:pPr lvl="0"/>
            <a:r>
              <a:rPr lang="en-US"/>
              <a:t>Do you see the 16th column of train data, we don't have it in test data. So it took about several hours to find out the problem.</a:t>
            </a:r>
          </a:p>
          <a:p>
            <a:pPr lvl="0"/>
            <a:endParaRPr lang="en-US"/>
          </a:p>
          <a:p>
            <a:pPr lvl="0"/>
            <a:r>
              <a:rPr lang="en-US"/>
              <a:t>I will use one hot encoder by scikit after this.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16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The first step will be an intro about team members and our project. </a:t>
            </a:r>
          </a:p>
          <a:p>
            <a:pPr lvl="0"/>
            <a:endParaRPr lang="en-US"/>
          </a:p>
          <a:p>
            <a:pPr lvl="0"/>
            <a:r>
              <a:rPr lang="en-US"/>
              <a:t>Then the problem statement of the project.  </a:t>
            </a:r>
          </a:p>
          <a:p>
            <a:pPr lvl="0"/>
            <a:endParaRPr lang="en-US"/>
          </a:p>
          <a:p>
            <a:pPr lvl="0"/>
            <a:r>
              <a:rPr lang="en-US"/>
              <a:t>Later, we are going to go through the solution process.</a:t>
            </a:r>
          </a:p>
          <a:p>
            <a:pPr lvl="0"/>
            <a:endParaRPr lang="en-US"/>
          </a:p>
          <a:p>
            <a:pPr lvl="0"/>
            <a:r>
              <a:rPr lang="en-US"/>
              <a:t>The final steps will be difficulties that we encountered and the wisdom that came with this process.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I am Kamil Aliyev and my companion for this project is Adil Abdurrazakli. </a:t>
            </a:r>
          </a:p>
          <a:p>
            <a:pPr lvl="0"/>
            <a:r>
              <a:rPr lang="en-US"/>
              <a:t>We are back-end developers with several years of experience.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To be brief, our first project sunk like a titanic after the intermediate presentation session</a:t>
            </a:r>
          </a:p>
          <a:p>
            <a:pPr lvl="0"/>
            <a:endParaRPr lang="en-US"/>
          </a:p>
          <a:p>
            <a:pPr lvl="0"/>
            <a:r>
              <a:rPr lang="en-US"/>
              <a:t>so we decided to go with the titanic.</a:t>
            </a:r>
          </a:p>
          <a:p>
            <a:pPr lvl="0"/>
            <a:endParaRPr lang="en-US"/>
          </a:p>
          <a:p>
            <a:pPr lvl="0"/>
            <a:r>
              <a:rPr lang="en-US"/>
              <a:t>As you know in 1912 one of the biggest ships of that time sunk and so many people died in this tragedy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So in the project first we did the data exploration and analysis then we divided train data into validation and train.</a:t>
            </a:r>
          </a:p>
          <a:p>
            <a:pPr lvl="0"/>
            <a:endParaRPr lang="en-US"/>
          </a:p>
          <a:p>
            <a:pPr lvl="0"/>
            <a:r>
              <a:rPr lang="en-US"/>
              <a:t>20% for validation</a:t>
            </a:r>
          </a:p>
          <a:p>
            <a:pPr lvl="0"/>
            <a:r>
              <a:rPr lang="en-US"/>
              <a:t>80% for the train to be honest</a:t>
            </a:r>
          </a:p>
          <a:p>
            <a:pPr lvl="0"/>
            <a:endParaRPr lang="en-US"/>
          </a:p>
          <a:p>
            <a:pPr lvl="0"/>
            <a:r>
              <a:rPr lang="en-US"/>
              <a:t>Then run the models. We had 6 models, 5 of them basic classifiers and the last one is a neural network with 3 dense layers.</a:t>
            </a:r>
          </a:p>
          <a:p>
            <a:pPr lvl="0"/>
            <a:endParaRPr lang="en-US"/>
          </a:p>
          <a:p>
            <a:pPr lvl="0"/>
            <a:r>
              <a:rPr lang="en-US"/>
              <a:t>Then we took best performing models for ensemble learning. Where we started with a hard voting ensemble but it was not so useful, so we switched to soft voting.</a:t>
            </a:r>
          </a:p>
          <a:p>
            <a:pPr lvl="0"/>
            <a:endParaRPr lang="en-US"/>
          </a:p>
          <a:p>
            <a:pPr lvl="0"/>
            <a:r>
              <a:rPr lang="en-US"/>
              <a:t>In soft voting, we used weights at first, but it didn't improve a lot.</a:t>
            </a:r>
          </a:p>
          <a:p>
            <a:pPr lvl="0"/>
            <a:endParaRPr lang="en-US"/>
          </a:p>
          <a:p>
            <a:pPr lvl="0"/>
            <a:r>
              <a:rPr lang="en-US"/>
              <a:t>As far as, I have limited time, I will give the most exciting things for each part.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The first problem was with this null data in our train and test set. </a:t>
            </a:r>
          </a:p>
          <a:p>
            <a:pPr lvl="0"/>
            <a:r>
              <a:rPr lang="en-US"/>
              <a:t>Especially, for the age, because age was the second variable that has a huge impact on our results after the gender of passengers.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We built the correlation map by the help of seaborn, </a:t>
            </a:r>
          </a:p>
          <a:p>
            <a:pPr lvl="0"/>
            <a:endParaRPr lang="en-US"/>
          </a:p>
          <a:p>
            <a:pPr lvl="0"/>
            <a:r>
              <a:rPr lang="en-US"/>
              <a:t>and saw how the features are related to each other.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There are some interesting pivot tables here too.</a:t>
            </a:r>
          </a:p>
          <a:p>
            <a:pPr lvl="0"/>
            <a:endParaRPr lang="en-US"/>
          </a:p>
          <a:p>
            <a:pPr lvl="0"/>
            <a:r>
              <a:rPr lang="en-US"/>
              <a:t>For example, which city you embarked has an impact on will you survive or not.</a:t>
            </a:r>
          </a:p>
          <a:p>
            <a:pPr lvl="0"/>
            <a:endParaRPr lang="en-US"/>
          </a:p>
          <a:p>
            <a:pPr lvl="0"/>
            <a:r>
              <a:rPr lang="en-US"/>
              <a:t>The first-class passengers, have more probability to survive (~15%)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17.12.2021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We saw these two variables from the beginning and the first thought was can we make one feature from this two variable?</a:t>
            </a:r>
          </a:p>
          <a:p>
            <a:pPr lvl="0"/>
            <a:endParaRPr lang="en-US"/>
          </a:p>
          <a:p>
            <a:pPr lvl="0"/>
            <a:r>
              <a:rPr lang="en-US"/>
              <a:t>And we did it and it improved the results a lit bit.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17-Dec-21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35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bdurrazakli/pet-finder-popularity-ml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0.png"/><Relationship Id="rId5" Type="http://schemas.openxmlformats.org/officeDocument/2006/relationships/image" Target="../media/image6.png"/><Relationship Id="rId10" Type="http://schemas.openxmlformats.org/officeDocument/2006/relationships/image" Target="../media/image9.png"/><Relationship Id="rId4" Type="http://schemas.openxmlformats.org/officeDocument/2006/relationships/image" Target="../media/image4.svg"/><Relationship Id="rId9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87030" y="3705225"/>
            <a:ext cx="8713940" cy="2886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99"/>
              </a:lnSpc>
            </a:pPr>
            <a:r>
              <a:rPr lang="en-US" sz="9500">
                <a:solidFill>
                  <a:srgbClr val="9179FA"/>
                </a:solidFill>
                <a:latin typeface="Open Sauce Light"/>
              </a:rPr>
              <a:t>Petfinder </a:t>
            </a:r>
            <a:r>
              <a:rPr lang="en-US" sz="9500">
                <a:solidFill>
                  <a:srgbClr val="FFFFFF"/>
                </a:solidFill>
                <a:latin typeface="Open Sauce Light"/>
              </a:rPr>
              <a:t>Team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718671" y="981075"/>
            <a:ext cx="10850658" cy="413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168">
                <a:solidFill>
                  <a:srgbClr val="FFFFFF"/>
                </a:solidFill>
                <a:latin typeface="Open Sauce Light"/>
              </a:rPr>
              <a:t>UNIVERSITY OF TARTU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alphaModFix amt="5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-2718920" y="-4960950"/>
            <a:ext cx="13645153" cy="1617421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36889" y="4207741"/>
            <a:ext cx="14014221" cy="1871518"/>
            <a:chOff x="0" y="0"/>
            <a:chExt cx="18685628" cy="2495358"/>
          </a:xfrm>
        </p:grpSpPr>
        <p:sp>
          <p:nvSpPr>
            <p:cNvPr id="3" name="TextBox 3"/>
            <p:cNvSpPr txBox="1"/>
            <p:nvPr/>
          </p:nvSpPr>
          <p:spPr>
            <a:xfrm>
              <a:off x="0" y="-85725"/>
              <a:ext cx="8377603" cy="9148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Parent Children (Parch)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27000" y="1580526"/>
              <a:ext cx="8377603" cy="9148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Sibling Spouse (SibSp)</a:t>
              </a:r>
            </a:p>
          </p:txBody>
        </p:sp>
        <p:sp>
          <p:nvSpPr>
            <p:cNvPr id="5" name="AutoShape 5"/>
            <p:cNvSpPr/>
            <p:nvPr/>
          </p:nvSpPr>
          <p:spPr>
            <a:xfrm rot="504314">
              <a:off x="8187043" y="718745"/>
              <a:ext cx="3128290" cy="0"/>
            </a:xfrm>
            <a:prstGeom prst="line">
              <a:avLst/>
            </a:prstGeom>
            <a:ln w="63500" cap="rnd">
              <a:solidFill>
                <a:srgbClr val="9976FF"/>
              </a:solidFill>
              <a:prstDash val="solid"/>
              <a:headEnd type="none" w="sm" len="sm"/>
              <a:tailEnd type="triangle" w="lg" len="med"/>
            </a:ln>
          </p:spPr>
        </p:sp>
        <p:sp>
          <p:nvSpPr>
            <p:cNvPr id="6" name="AutoShape 6"/>
            <p:cNvSpPr/>
            <p:nvPr/>
          </p:nvSpPr>
          <p:spPr>
            <a:xfrm rot="-780996">
              <a:off x="8289698" y="1754404"/>
              <a:ext cx="3045451" cy="0"/>
            </a:xfrm>
            <a:prstGeom prst="line">
              <a:avLst/>
            </a:prstGeom>
            <a:ln w="63500" cap="rnd">
              <a:solidFill>
                <a:srgbClr val="9976FF"/>
              </a:solidFill>
              <a:prstDash val="solid"/>
              <a:headEnd type="none" w="sm" len="sm"/>
              <a:tailEnd type="triangle" w="lg" len="med"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10308025" y="664770"/>
              <a:ext cx="8377603" cy="9148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FamilyOnBoard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52770" y="348963"/>
            <a:ext cx="12182460" cy="1127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79"/>
              </a:lnSpc>
            </a:pPr>
            <a:r>
              <a:rPr lang="en-US" sz="7400">
                <a:solidFill>
                  <a:srgbClr val="9179FA"/>
                </a:solidFill>
                <a:latin typeface="Open Sauce Light Bold"/>
              </a:rPr>
              <a:t>Feature Engineering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410512" y="1979538"/>
            <a:ext cx="5030075" cy="749481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052770" y="7315508"/>
            <a:ext cx="7364947" cy="194279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052770" y="348963"/>
            <a:ext cx="12182460" cy="1127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79"/>
              </a:lnSpc>
            </a:pPr>
            <a:r>
              <a:rPr lang="en-US" sz="7400">
                <a:solidFill>
                  <a:srgbClr val="9179FA"/>
                </a:solidFill>
                <a:latin typeface="Open Sauce Light Bold"/>
              </a:rPr>
              <a:t>Feature Engineering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172479" y="3309253"/>
            <a:ext cx="7221168" cy="2834372"/>
            <a:chOff x="0" y="0"/>
            <a:chExt cx="9628223" cy="3779162"/>
          </a:xfrm>
        </p:grpSpPr>
        <p:grpSp>
          <p:nvGrpSpPr>
            <p:cNvPr id="6" name="Group 6"/>
            <p:cNvGrpSpPr/>
            <p:nvPr/>
          </p:nvGrpSpPr>
          <p:grpSpPr>
            <a:xfrm>
              <a:off x="417894" y="1112162"/>
              <a:ext cx="2667000" cy="2667000"/>
              <a:chOff x="0" y="0"/>
              <a:chExt cx="1913890" cy="19138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1789430" y="59690"/>
                    </a:moveTo>
                    <a:cubicBezTo>
                      <a:pt x="1824990" y="59690"/>
                      <a:pt x="1854200" y="88900"/>
                      <a:pt x="1854200" y="124460"/>
                    </a:cubicBezTo>
                    <a:lnTo>
                      <a:pt x="1854200" y="1789430"/>
                    </a:lnTo>
                    <a:cubicBezTo>
                      <a:pt x="1854200" y="1824990"/>
                      <a:pt x="1824990" y="1854200"/>
                      <a:pt x="1789430" y="1854200"/>
                    </a:cubicBezTo>
                    <a:lnTo>
                      <a:pt x="124460" y="1854200"/>
                    </a:lnTo>
                    <a:cubicBezTo>
                      <a:pt x="88900" y="1854200"/>
                      <a:pt x="59690" y="1824990"/>
                      <a:pt x="59690" y="17894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89430" y="59690"/>
                    </a:lnTo>
                    <a:moveTo>
                      <a:pt x="1789430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789430"/>
                    </a:lnTo>
                    <a:cubicBezTo>
                      <a:pt x="0" y="1858010"/>
                      <a:pt x="55880" y="1913890"/>
                      <a:pt x="124460" y="1913890"/>
                    </a:cubicBezTo>
                    <a:lnTo>
                      <a:pt x="1789430" y="1913890"/>
                    </a:lnTo>
                    <a:cubicBezTo>
                      <a:pt x="1858010" y="1913890"/>
                      <a:pt x="1913890" y="1858010"/>
                      <a:pt x="1913890" y="1789430"/>
                    </a:cubicBezTo>
                    <a:lnTo>
                      <a:pt x="1913890" y="124460"/>
                    </a:lnTo>
                    <a:cubicBezTo>
                      <a:pt x="1913890" y="55880"/>
                      <a:pt x="1858010" y="0"/>
                      <a:pt x="1789430" y="0"/>
                    </a:cubicBezTo>
                    <a:close/>
                  </a:path>
                </a:pathLst>
              </a:custGeom>
              <a:solidFill>
                <a:srgbClr val="9976FF"/>
              </a:solidFill>
            </p:spPr>
          </p:sp>
        </p:grpSp>
        <p:sp>
          <p:nvSpPr>
            <p:cNvPr id="8" name="TextBox 8"/>
            <p:cNvSpPr txBox="1"/>
            <p:nvPr/>
          </p:nvSpPr>
          <p:spPr>
            <a:xfrm>
              <a:off x="0" y="1945384"/>
              <a:ext cx="3502788" cy="9148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C 4</a:t>
              </a:r>
            </a:p>
          </p:txBody>
        </p:sp>
        <p:sp>
          <p:nvSpPr>
            <p:cNvPr id="9" name="AutoShape 9"/>
            <p:cNvSpPr/>
            <p:nvPr/>
          </p:nvSpPr>
          <p:spPr>
            <a:xfrm rot="815666">
              <a:off x="2976148" y="2737435"/>
              <a:ext cx="3188664" cy="0"/>
            </a:xfrm>
            <a:prstGeom prst="line">
              <a:avLst/>
            </a:prstGeom>
            <a:ln w="63500" cap="rnd">
              <a:solidFill>
                <a:srgbClr val="9976FF"/>
              </a:solidFill>
              <a:prstDash val="solid"/>
              <a:headEnd type="none" w="sm" len="sm"/>
              <a:tailEnd type="triangle" w="lg" len="med"/>
            </a:ln>
          </p:spPr>
        </p:sp>
        <p:sp>
          <p:nvSpPr>
            <p:cNvPr id="10" name="AutoShape 10"/>
            <p:cNvSpPr/>
            <p:nvPr/>
          </p:nvSpPr>
          <p:spPr>
            <a:xfrm rot="-1142400">
              <a:off x="3004456" y="1779521"/>
              <a:ext cx="3192665" cy="0"/>
            </a:xfrm>
            <a:prstGeom prst="line">
              <a:avLst/>
            </a:prstGeom>
            <a:ln w="63500" cap="rnd">
              <a:solidFill>
                <a:srgbClr val="9976FF"/>
              </a:solidFill>
              <a:prstDash val="solid"/>
              <a:headEnd type="none" w="sm" len="sm"/>
              <a:tailEnd type="triangle" w="lg" len="med"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85725"/>
              <a:ext cx="3502788" cy="9148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Cabin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5105400" y="760210"/>
              <a:ext cx="3502788" cy="9148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C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5105400" y="2691860"/>
              <a:ext cx="3502788" cy="9148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4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588154" y="948717"/>
              <a:ext cx="2040070" cy="5759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F32239"/>
                  </a:solidFill>
                  <a:latin typeface="Open Sauce Light"/>
                </a:rPr>
                <a:t>cabin_adv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125022" y="4613160"/>
            <a:ext cx="9759197" cy="234021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28700" y="1028700"/>
            <a:ext cx="4884957" cy="531116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167070" y="8694440"/>
            <a:ext cx="12182460" cy="1127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79"/>
              </a:lnSpc>
            </a:pPr>
            <a:r>
              <a:rPr lang="en-US" sz="7400">
                <a:solidFill>
                  <a:srgbClr val="9179FA"/>
                </a:solidFill>
                <a:latin typeface="Open Sauce Light Bold"/>
              </a:rPr>
              <a:t>Models </a:t>
            </a:r>
            <a:r>
              <a:rPr lang="en-US" sz="7400">
                <a:solidFill>
                  <a:srgbClr val="000000"/>
                </a:solidFill>
                <a:latin typeface="Open Sauce Light Bold"/>
              </a:rPr>
              <a:t>&amp; Power Metrics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434719" y="131375"/>
            <a:ext cx="9073715" cy="865982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385876" y="3010469"/>
            <a:ext cx="2687047" cy="290163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167070" y="8694440"/>
            <a:ext cx="12182460" cy="1127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79"/>
              </a:lnSpc>
            </a:pPr>
            <a:r>
              <a:rPr lang="en-US" sz="7400">
                <a:solidFill>
                  <a:srgbClr val="9179FA"/>
                </a:solidFill>
                <a:latin typeface="Open Sauce Light Bold"/>
              </a:rPr>
              <a:t>Models </a:t>
            </a:r>
            <a:r>
              <a:rPr lang="en-US" sz="7400">
                <a:solidFill>
                  <a:srgbClr val="000000"/>
                </a:solidFill>
                <a:latin typeface="Open Sauce Light Bold"/>
              </a:rPr>
              <a:t>&amp; Power Metrics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10590967">
            <a:off x="-2723794" y="-1028598"/>
            <a:ext cx="14888833" cy="1234419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470774" y="4282956"/>
            <a:ext cx="6499698" cy="1721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</a:rPr>
              <a:t>Result of our  </a:t>
            </a:r>
            <a:r>
              <a:rPr lang="en-US" sz="5646">
                <a:solidFill>
                  <a:srgbClr val="9179FA"/>
                </a:solidFill>
                <a:latin typeface="Open Sauce Light Bold"/>
              </a:rPr>
              <a:t>work</a:t>
            </a:r>
            <a:r>
              <a:rPr lang="en-US" sz="5646">
                <a:solidFill>
                  <a:srgbClr val="FFFFFF"/>
                </a:solidFill>
                <a:latin typeface="Open Sauce Light"/>
              </a:rPr>
              <a:t>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334500" y="4122678"/>
            <a:ext cx="8487078" cy="860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</a:rPr>
              <a:t>Public score:  0.</a:t>
            </a:r>
            <a:r>
              <a:rPr lang="en-US" sz="5646">
                <a:solidFill>
                  <a:srgbClr val="9179FA"/>
                </a:solidFill>
                <a:latin typeface="Open Sauce Light Bold"/>
              </a:rPr>
              <a:t>78229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34500" y="5303778"/>
            <a:ext cx="8487078" cy="860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</a:rPr>
              <a:t>In top:  </a:t>
            </a:r>
            <a:r>
              <a:rPr lang="en-US" sz="5646">
                <a:solidFill>
                  <a:srgbClr val="9179FA"/>
                </a:solidFill>
                <a:latin typeface="Open Sauce Light Bold"/>
              </a:rPr>
              <a:t>21%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282956"/>
            <a:ext cx="6499698" cy="1721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</a:rPr>
              <a:t>Encountered  </a:t>
            </a:r>
            <a:r>
              <a:rPr lang="en-US" sz="5646">
                <a:solidFill>
                  <a:srgbClr val="9179FA"/>
                </a:solidFill>
                <a:latin typeface="Open Sauce Light Bold"/>
              </a:rPr>
              <a:t>difficulties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861470" y="3914000"/>
            <a:ext cx="9151992" cy="4360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0534" lvl="1" indent="-380267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9179FA"/>
                </a:solidFill>
                <a:latin typeface="Open Sauce Light Bold"/>
              </a:rPr>
              <a:t>Numpy</a:t>
            </a:r>
            <a:r>
              <a:rPr lang="en-US" sz="3522">
                <a:solidFill>
                  <a:srgbClr val="FFFFFF"/>
                </a:solidFill>
                <a:latin typeface="Open Sauce Light"/>
              </a:rPr>
              <a:t> not getting along with </a:t>
            </a:r>
            <a:r>
              <a:rPr lang="en-US" sz="3522">
                <a:solidFill>
                  <a:srgbClr val="9179FA"/>
                </a:solidFill>
                <a:latin typeface="Open Sauce Light Bold"/>
              </a:rPr>
              <a:t>Pandas</a:t>
            </a:r>
          </a:p>
          <a:p>
            <a:pPr marL="760534" lvl="1" indent="-380267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9179FA"/>
                </a:solidFill>
                <a:latin typeface="Open Sauce Light Bold"/>
              </a:rPr>
              <a:t>pd.get_dummies( ) </a:t>
            </a:r>
            <a:r>
              <a:rPr lang="en-US" sz="3522">
                <a:solidFill>
                  <a:srgbClr val="FFFFFF"/>
                </a:solidFill>
                <a:latin typeface="Open Sauce Light Bold"/>
              </a:rPr>
              <a:t> </a:t>
            </a:r>
            <a:r>
              <a:rPr lang="en-US" sz="3522">
                <a:solidFill>
                  <a:srgbClr val="FFFFFF"/>
                </a:solidFill>
                <a:latin typeface="Open Sauce Light"/>
              </a:rPr>
              <a:t>on seperate </a:t>
            </a:r>
            <a:r>
              <a:rPr lang="en-US" sz="3522">
                <a:solidFill>
                  <a:srgbClr val="9179FA"/>
                </a:solidFill>
                <a:latin typeface="Open Sauce Light Bold"/>
              </a:rPr>
              <a:t>test and train dataframe</a:t>
            </a:r>
            <a:r>
              <a:rPr lang="en-US" sz="3522">
                <a:solidFill>
                  <a:srgbClr val="FFFFFF"/>
                </a:solidFill>
                <a:latin typeface="Open Sauce Light Bold"/>
              </a:rPr>
              <a:t> </a:t>
            </a:r>
            <a:r>
              <a:rPr lang="en-US" sz="3522">
                <a:solidFill>
                  <a:srgbClr val="FFFFFF"/>
                </a:solidFill>
                <a:latin typeface="Open Sauce Light"/>
              </a:rPr>
              <a:t>leads to problem with categorical data</a:t>
            </a:r>
          </a:p>
          <a:p>
            <a:pPr marL="760534" lvl="1" indent="-380267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FFFFFF"/>
                </a:solidFill>
                <a:latin typeface="Open Sauce Light"/>
              </a:rPr>
              <a:t>Filling </a:t>
            </a:r>
            <a:r>
              <a:rPr lang="en-US" sz="3522">
                <a:solidFill>
                  <a:srgbClr val="9179FA"/>
                </a:solidFill>
                <a:latin typeface="Open Sauce Light"/>
              </a:rPr>
              <a:t>empty values</a:t>
            </a:r>
            <a:r>
              <a:rPr lang="en-US" sz="3522">
                <a:solidFill>
                  <a:srgbClr val="FFFFFF"/>
                </a:solidFill>
                <a:latin typeface="Open Sauce Light"/>
              </a:rPr>
              <a:t> with only </a:t>
            </a:r>
            <a:r>
              <a:rPr lang="en-US" sz="3522">
                <a:solidFill>
                  <a:srgbClr val="9179FA"/>
                </a:solidFill>
                <a:latin typeface="Open Sauce Light"/>
              </a:rPr>
              <a:t>median data of one column </a:t>
            </a:r>
            <a:r>
              <a:rPr lang="en-US" sz="3522">
                <a:solidFill>
                  <a:srgbClr val="FFFFFF"/>
                </a:solidFill>
                <a:latin typeface="Open Sauce Light"/>
              </a:rPr>
              <a:t>makes models biased 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-9435839">
            <a:off x="9351764" y="-6030656"/>
            <a:ext cx="10714384" cy="870787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1416845">
            <a:off x="-1866130" y="7866210"/>
            <a:ext cx="10714384" cy="870787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94151" y="1028700"/>
            <a:ext cx="6499698" cy="86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 Bold"/>
              </a:rPr>
              <a:t>pd.get_dummies( )</a:t>
            </a:r>
            <a:r>
              <a:rPr lang="en-US" sz="1058">
                <a:solidFill>
                  <a:srgbClr val="FFFFFF"/>
                </a:solidFill>
                <a:latin typeface="Arimo Bold"/>
              </a:rPr>
              <a:t>  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-9435839">
            <a:off x="9351764" y="-6030656"/>
            <a:ext cx="10714384" cy="870787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1416845">
            <a:off x="-1866130" y="7866210"/>
            <a:ext cx="10714384" cy="870787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28700" y="2922275"/>
            <a:ext cx="6236568" cy="535685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0902310" y="2939710"/>
            <a:ext cx="6084580" cy="5321979"/>
          </a:xfrm>
          <a:prstGeom prst="rect">
            <a:avLst/>
          </a:prstGeom>
        </p:spPr>
      </p:pic>
      <p:sp>
        <p:nvSpPr>
          <p:cNvPr id="7" name="AutoShape 7"/>
          <p:cNvSpPr/>
          <p:nvPr/>
        </p:nvSpPr>
        <p:spPr>
          <a:xfrm rot="46094">
            <a:off x="7545625" y="5622129"/>
            <a:ext cx="3196750" cy="0"/>
          </a:xfrm>
          <a:prstGeom prst="line">
            <a:avLst/>
          </a:prstGeom>
          <a:ln w="47625" cap="rnd">
            <a:solidFill>
              <a:srgbClr val="9179FA"/>
            </a:solidFill>
            <a:prstDash val="solid"/>
            <a:headEnd type="arrow" w="med" len="sm"/>
            <a:tailEnd type="arrow" w="med" len="sm"/>
          </a:ln>
        </p:spPr>
      </p:sp>
      <p:grpSp>
        <p:nvGrpSpPr>
          <p:cNvPr id="8" name="Group 8"/>
          <p:cNvGrpSpPr/>
          <p:nvPr/>
        </p:nvGrpSpPr>
        <p:grpSpPr>
          <a:xfrm>
            <a:off x="1257300" y="7731963"/>
            <a:ext cx="2352675" cy="371475"/>
            <a:chOff x="0" y="0"/>
            <a:chExt cx="12121303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121304" cy="1913890"/>
            </a:xfrm>
            <a:custGeom>
              <a:avLst/>
              <a:gdLst/>
              <a:ahLst/>
              <a:cxnLst/>
              <a:rect l="l" t="t" r="r" b="b"/>
              <a:pathLst>
                <a:path w="12121304" h="1913890">
                  <a:moveTo>
                    <a:pt x="0" y="0"/>
                  </a:moveTo>
                  <a:lnTo>
                    <a:pt x="0" y="1913890"/>
                  </a:lnTo>
                  <a:lnTo>
                    <a:pt x="12121304" y="1913890"/>
                  </a:lnTo>
                  <a:lnTo>
                    <a:pt x="12121304" y="0"/>
                  </a:lnTo>
                  <a:lnTo>
                    <a:pt x="0" y="0"/>
                  </a:lnTo>
                  <a:close/>
                  <a:moveTo>
                    <a:pt x="12060343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2060343" y="59690"/>
                  </a:lnTo>
                  <a:lnTo>
                    <a:pt x="12060343" y="1852930"/>
                  </a:lnTo>
                  <a:close/>
                </a:path>
              </a:pathLst>
            </a:custGeom>
            <a:solidFill>
              <a:srgbClr val="F32239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2868819" y="8551113"/>
            <a:ext cx="1882769" cy="707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3"/>
              </a:lnSpc>
            </a:pPr>
            <a:r>
              <a:rPr lang="en-US" sz="4703">
                <a:solidFill>
                  <a:srgbClr val="FFFFFF"/>
                </a:solidFill>
                <a:latin typeface="Open Sauce Light Bold"/>
              </a:rPr>
              <a:t>train_x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245288" y="8551113"/>
            <a:ext cx="1751367" cy="707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3"/>
              </a:lnSpc>
            </a:pPr>
            <a:r>
              <a:rPr lang="en-US" sz="4703">
                <a:solidFill>
                  <a:srgbClr val="FFFFFF"/>
                </a:solidFill>
                <a:latin typeface="Open Sauce Light Bold"/>
              </a:rPr>
              <a:t>test_x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282956"/>
            <a:ext cx="6499698" cy="1721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</a:rPr>
              <a:t>What did we  </a:t>
            </a:r>
            <a:r>
              <a:rPr lang="en-US" sz="5646">
                <a:solidFill>
                  <a:srgbClr val="9179FA"/>
                </a:solidFill>
                <a:latin typeface="Open Sauce Light Bold"/>
              </a:rPr>
              <a:t>learned?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-9435839">
            <a:off x="9351764" y="-6030656"/>
            <a:ext cx="10714384" cy="870787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1416845">
            <a:off x="-1866130" y="7866210"/>
            <a:ext cx="10714384" cy="870787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908970" y="3914000"/>
            <a:ext cx="10104492" cy="4360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0534" lvl="1" indent="-380267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9179FA"/>
                </a:solidFill>
                <a:latin typeface="Open Sauce Light Bold"/>
              </a:rPr>
              <a:t>sklearn.preprocessing.OneHotEncoder</a:t>
            </a:r>
          </a:p>
          <a:p>
            <a:pPr marL="760534" lvl="1" indent="-380267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FFFFFF"/>
                </a:solidFill>
                <a:latin typeface="Open Sauce Light"/>
              </a:rPr>
              <a:t>How to fill empty cells by grouping with other columns? </a:t>
            </a:r>
          </a:p>
          <a:p>
            <a:pPr marL="760534" lvl="1" indent="-380267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FFFFFF"/>
                </a:solidFill>
                <a:latin typeface="Open Sauce Light"/>
              </a:rPr>
              <a:t>Models are just simple tools in any project. The difficult part starts while playing with weights and parameters of them.</a:t>
            </a:r>
          </a:p>
          <a:p>
            <a:pPr marL="760534" lvl="1" indent="-380267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9179FA"/>
                </a:solidFill>
                <a:latin typeface="Open Sauce Light Bold"/>
              </a:rPr>
              <a:t> What AI realistically can and cannot do?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-8913313">
            <a:off x="5628595" y="-4100810"/>
            <a:ext cx="17155205" cy="13942503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457984" y="5404092"/>
            <a:ext cx="9535200" cy="3288817"/>
            <a:chOff x="0" y="0"/>
            <a:chExt cx="12713600" cy="4385089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12713600" cy="3073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120"/>
                </a:lnSpc>
              </a:pPr>
              <a:r>
                <a:rPr lang="en-US" sz="7600">
                  <a:solidFill>
                    <a:srgbClr val="FFFFFF"/>
                  </a:solidFill>
                  <a:latin typeface="Open Sauce Light"/>
                </a:rPr>
                <a:t>Do you have</a:t>
              </a:r>
            </a:p>
            <a:p>
              <a:pPr>
                <a:lnSpc>
                  <a:spcPts val="9120"/>
                </a:lnSpc>
              </a:pPr>
              <a:r>
                <a:rPr lang="en-US" sz="7600">
                  <a:solidFill>
                    <a:srgbClr val="9179FA"/>
                  </a:solidFill>
                  <a:latin typeface="Open Sauce Light Bold"/>
                </a:rPr>
                <a:t>any questions?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708814"/>
              <a:ext cx="12713600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57984" y="5398377"/>
            <a:ext cx="9535200" cy="231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20"/>
              </a:lnSpc>
            </a:pPr>
            <a:r>
              <a:rPr lang="en-US" sz="7599" dirty="0">
                <a:solidFill>
                  <a:srgbClr val="FFFFFF"/>
                </a:solidFill>
                <a:latin typeface="Open Sauce Light"/>
              </a:rPr>
              <a:t>Project Link</a:t>
            </a:r>
          </a:p>
          <a:p>
            <a:pPr>
              <a:lnSpc>
                <a:spcPts val="9120"/>
              </a:lnSpc>
            </a:pPr>
            <a:r>
              <a:rPr lang="en-US" sz="7600" dirty="0">
                <a:solidFill>
                  <a:srgbClr val="9179FA"/>
                </a:solidFill>
                <a:latin typeface="Open Sauce Light"/>
                <a:hlinkClick r:id="rId2"/>
              </a:rPr>
              <a:t>here</a:t>
            </a:r>
            <a:endParaRPr lang="en-US" sz="7600" dirty="0">
              <a:solidFill>
                <a:srgbClr val="9179FA"/>
              </a:solidFill>
              <a:latin typeface="Open Sauce Light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457984" y="8174748"/>
            <a:ext cx="9535200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alphaModFix amt="5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flipH="1">
            <a:off x="8248650" y="-3197412"/>
            <a:ext cx="12060782" cy="916619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395210"/>
            <a:ext cx="5636844" cy="2276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99"/>
              </a:lnSpc>
            </a:pPr>
            <a:r>
              <a:rPr lang="en-US" sz="7500">
                <a:solidFill>
                  <a:srgbClr val="000000"/>
                </a:solidFill>
                <a:latin typeface="Open Sauce Light"/>
              </a:rPr>
              <a:t>Today's</a:t>
            </a:r>
            <a:r>
              <a:rPr lang="en-US" sz="7500">
                <a:solidFill>
                  <a:srgbClr val="9179FA"/>
                </a:solidFill>
                <a:latin typeface="Open Sauce Light Bold"/>
              </a:rPr>
              <a:t> </a:t>
            </a:r>
            <a:r>
              <a:rPr lang="en-US" sz="7499">
                <a:solidFill>
                  <a:srgbClr val="9179FA"/>
                </a:solidFill>
                <a:latin typeface="Open Sauce Light Bold"/>
              </a:rPr>
              <a:t>Agenda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8926432" y="2903677"/>
            <a:ext cx="8332868" cy="4479646"/>
            <a:chOff x="0" y="0"/>
            <a:chExt cx="11110491" cy="5972862"/>
          </a:xfrm>
        </p:grpSpPr>
        <p:sp>
          <p:nvSpPr>
            <p:cNvPr id="5" name="TextBox 5"/>
            <p:cNvSpPr txBox="1"/>
            <p:nvPr/>
          </p:nvSpPr>
          <p:spPr>
            <a:xfrm>
              <a:off x="0" y="-38100"/>
              <a:ext cx="11110491" cy="566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Who we are?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878472"/>
              <a:ext cx="11110491" cy="4743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786397"/>
              <a:ext cx="11110491" cy="566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Brief about the project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492838"/>
              <a:ext cx="11110491" cy="4743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764414"/>
              <a:ext cx="11110491" cy="566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Problem statement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671333"/>
              <a:ext cx="11110491" cy="566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Project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664909"/>
              <a:ext cx="11110491" cy="566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Result of our work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563063"/>
              <a:ext cx="11110491" cy="566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Encountered difficulties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406468"/>
              <a:ext cx="11110491" cy="566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What did we learn?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-8913313">
            <a:off x="7259240" y="-3667347"/>
            <a:ext cx="17155205" cy="13942503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994307" y="2470641"/>
            <a:ext cx="5345718" cy="5345718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5"/>
              <a:stretch>
                <a:fillRect l="-3850" t="-6226" r="-29339" b="-26936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9652553" y="2470641"/>
            <a:ext cx="5345718" cy="5345718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6"/>
              <a:stretch>
                <a:fillRect t="-20178" r="-61449" b="-963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326903" y="264980"/>
            <a:ext cx="9535200" cy="2141947"/>
            <a:chOff x="0" y="0"/>
            <a:chExt cx="12713600" cy="2855930"/>
          </a:xfrm>
        </p:grpSpPr>
        <p:sp>
          <p:nvSpPr>
            <p:cNvPr id="8" name="TextBox 8"/>
            <p:cNvSpPr txBox="1"/>
            <p:nvPr/>
          </p:nvSpPr>
          <p:spPr>
            <a:xfrm>
              <a:off x="0" y="0"/>
              <a:ext cx="12713600" cy="15442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120"/>
                </a:lnSpc>
              </a:pPr>
              <a:r>
                <a:rPr lang="en-US" sz="7599">
                  <a:solidFill>
                    <a:srgbClr val="FFFFFF"/>
                  </a:solidFill>
                  <a:latin typeface="Open Sauce Light"/>
                </a:rPr>
                <a:t>Who </a:t>
              </a:r>
              <a:r>
                <a:rPr lang="en-US" sz="7599">
                  <a:solidFill>
                    <a:srgbClr val="9179FA"/>
                  </a:solidFill>
                  <a:latin typeface="Open Sauce Light Bold"/>
                </a:rPr>
                <a:t>we </a:t>
              </a:r>
              <a:r>
                <a:rPr lang="en-US" sz="7599">
                  <a:solidFill>
                    <a:srgbClr val="FFFFFF"/>
                  </a:solidFill>
                  <a:latin typeface="Open Sauce Light"/>
                </a:rPr>
                <a:t>are</a:t>
              </a:r>
              <a:r>
                <a:rPr lang="en-US" sz="7599">
                  <a:solidFill>
                    <a:srgbClr val="9179FA"/>
                  </a:solidFill>
                  <a:latin typeface="Open Sauce Light Bold"/>
                </a:rPr>
                <a:t>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179655"/>
              <a:ext cx="12713600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818869" y="8013955"/>
            <a:ext cx="5344917" cy="1775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2"/>
              </a:lnSpc>
            </a:pPr>
            <a:r>
              <a:rPr lang="en-US" sz="5827">
                <a:solidFill>
                  <a:srgbClr val="9179FA"/>
                </a:solidFill>
                <a:latin typeface="Open Sauce Light"/>
              </a:rPr>
              <a:t>Kamil</a:t>
            </a:r>
          </a:p>
          <a:p>
            <a:pPr algn="ctr">
              <a:lnSpc>
                <a:spcPts val="6992"/>
              </a:lnSpc>
            </a:pPr>
            <a:r>
              <a:rPr lang="en-US" sz="5827">
                <a:solidFill>
                  <a:srgbClr val="FFFFFF"/>
                </a:solidFill>
                <a:latin typeface="Open Sauce Light"/>
              </a:rPr>
              <a:t>Aliyev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97120" y="8013955"/>
            <a:ext cx="5344917" cy="1775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2"/>
              </a:lnSpc>
            </a:pPr>
            <a:r>
              <a:rPr lang="en-US" sz="5827">
                <a:solidFill>
                  <a:srgbClr val="9179FA"/>
                </a:solidFill>
                <a:latin typeface="Open Sauce Light"/>
              </a:rPr>
              <a:t>Adil</a:t>
            </a:r>
          </a:p>
          <a:p>
            <a:pPr algn="ctr">
              <a:lnSpc>
                <a:spcPts val="6992"/>
              </a:lnSpc>
            </a:pPr>
            <a:r>
              <a:rPr lang="en-US" sz="5827">
                <a:solidFill>
                  <a:srgbClr val="FFFFFF"/>
                </a:solidFill>
                <a:latin typeface="Open Sauce Light"/>
              </a:rPr>
              <a:t>Abdurrazaklı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alphaModFix amt="5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flipH="1">
            <a:off x="8248650" y="-3197412"/>
            <a:ext cx="12060782" cy="916619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454188" y="4087433"/>
            <a:ext cx="4470792" cy="77866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 rot="5490497" flipV="1">
            <a:off x="4741305" y="4443786"/>
            <a:ext cx="1496454" cy="194029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 flipH="1">
            <a:off x="6727912" y="3940375"/>
            <a:ext cx="7315200" cy="2069592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4043112" y="651156"/>
            <a:ext cx="2987369" cy="1070474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2367997" y="4060066"/>
            <a:ext cx="888601" cy="90558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186393"/>
            <a:ext cx="5636844" cy="2276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99"/>
              </a:lnSpc>
            </a:pPr>
            <a:r>
              <a:rPr lang="en-US" sz="7500">
                <a:solidFill>
                  <a:srgbClr val="000000"/>
                </a:solidFill>
                <a:latin typeface="Open Sauce Light"/>
              </a:rPr>
              <a:t>Brief about </a:t>
            </a:r>
            <a:r>
              <a:rPr lang="en-US" sz="7499">
                <a:solidFill>
                  <a:srgbClr val="000000"/>
                </a:solidFill>
                <a:latin typeface="Open Sauce Light"/>
              </a:rPr>
              <a:t> </a:t>
            </a:r>
            <a:r>
              <a:rPr lang="en-US" sz="7499">
                <a:solidFill>
                  <a:srgbClr val="9179FA"/>
                </a:solidFill>
                <a:latin typeface="Open Sauce Light Bold"/>
              </a:rPr>
              <a:t>the project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071883" y="6196963"/>
            <a:ext cx="5636844" cy="113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99"/>
              </a:lnSpc>
            </a:pPr>
            <a:r>
              <a:rPr lang="en-US" sz="7500">
                <a:solidFill>
                  <a:srgbClr val="545454"/>
                </a:solidFill>
                <a:latin typeface="Open Sauce Light Bold"/>
              </a:rPr>
              <a:t>Titanic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021191" y="7684519"/>
            <a:ext cx="12245618" cy="2283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Open Sauce Light Bold"/>
              </a:rPr>
              <a:t>On April 15, 1912, the widely considered “unsinkable”  Titanic sank after colliding with an iceberg. </a:t>
            </a:r>
          </a:p>
          <a:p>
            <a:pPr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Open Sauce Light Bold"/>
            </a:endParaRPr>
          </a:p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Open Sauce Light Bold"/>
              </a:rPr>
              <a:t>Unfortunately, there weren’t enough lifeboats for everyone on board, resulting in the death of 1502 out of 2224 passengers and crew.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flipH="1">
            <a:off x="2100730" y="-4846650"/>
            <a:ext cx="13506576" cy="1600995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l="28622" r="28622"/>
          <a:stretch>
            <a:fillRect/>
          </a:stretch>
        </p:blipFill>
        <p:spPr>
          <a:xfrm>
            <a:off x="12428587" y="0"/>
            <a:ext cx="5859413" cy="10287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84212" y="3313085"/>
            <a:ext cx="10972576" cy="616856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77802" y="738455"/>
            <a:ext cx="9006516" cy="954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39"/>
              </a:lnSpc>
              <a:spcBef>
                <a:spcPct val="0"/>
              </a:spcBef>
            </a:pPr>
            <a:r>
              <a:rPr lang="en-US" sz="6199">
                <a:solidFill>
                  <a:srgbClr val="9976FF"/>
                </a:solidFill>
                <a:latin typeface="Open Sauce Light Bold"/>
              </a:rPr>
              <a:t>Problem Statement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85198" y="2427319"/>
            <a:ext cx="10700445" cy="563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68"/>
              </a:lnSpc>
              <a:spcBef>
                <a:spcPct val="0"/>
              </a:spcBef>
            </a:pPr>
            <a:r>
              <a:rPr lang="en-US" sz="3263">
                <a:solidFill>
                  <a:srgbClr val="000000"/>
                </a:solidFill>
                <a:latin typeface="Open Sauce Light Bold"/>
              </a:rPr>
              <a:t> “what sorts of people were more likely to survive?” 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94252" y="9105900"/>
            <a:ext cx="2186777" cy="936772"/>
            <a:chOff x="0" y="0"/>
            <a:chExt cx="2915703" cy="1249029"/>
          </a:xfrm>
        </p:grpSpPr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0" y="0"/>
              <a:ext cx="2915703" cy="1249029"/>
              <a:chOff x="0" y="0"/>
              <a:chExt cx="5270500" cy="2257778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6351" y="0"/>
                <a:ext cx="3904228" cy="2257821"/>
              </a:xfrm>
              <a:custGeom>
                <a:avLst/>
                <a:gdLst/>
                <a:ahLst/>
                <a:cxnLst/>
                <a:rect l="l" t="t" r="r" b="b"/>
                <a:pathLst>
                  <a:path w="3904228" h="2257821">
                    <a:moveTo>
                      <a:pt x="618649" y="0"/>
                    </a:moveTo>
                    <a:lnTo>
                      <a:pt x="618649" y="0"/>
                    </a:lnTo>
                    <a:cubicBezTo>
                      <a:pt x="562511" y="0"/>
                      <a:pt x="508673" y="22301"/>
                      <a:pt x="468978" y="61996"/>
                    </a:cubicBezTo>
                    <a:cubicBezTo>
                      <a:pt x="429283" y="101691"/>
                      <a:pt x="406982" y="155529"/>
                      <a:pt x="406982" y="211667"/>
                    </a:cubicBezTo>
                    <a:lnTo>
                      <a:pt x="406982" y="282222"/>
                    </a:lnTo>
                    <a:cubicBezTo>
                      <a:pt x="407503" y="398753"/>
                      <a:pt x="502117" y="492944"/>
                      <a:pt x="618649" y="492944"/>
                    </a:cubicBezTo>
                    <a:cubicBezTo>
                      <a:pt x="735181" y="492944"/>
                      <a:pt x="829794" y="398753"/>
                      <a:pt x="830316" y="282222"/>
                    </a:cubicBezTo>
                    <a:lnTo>
                      <a:pt x="830316" y="211667"/>
                    </a:lnTo>
                    <a:cubicBezTo>
                      <a:pt x="830316" y="94766"/>
                      <a:pt x="735549" y="0"/>
                      <a:pt x="618649" y="0"/>
                    </a:cubicBezTo>
                    <a:close/>
                    <a:moveTo>
                      <a:pt x="399433" y="969998"/>
                    </a:moveTo>
                    <a:cubicBezTo>
                      <a:pt x="400632" y="961884"/>
                      <a:pt x="389202" y="958709"/>
                      <a:pt x="386027" y="966258"/>
                    </a:cubicBezTo>
                    <a:lnTo>
                      <a:pt x="232005" y="1325598"/>
                    </a:lnTo>
                    <a:cubicBezTo>
                      <a:pt x="209748" y="1377518"/>
                      <a:pt x="158672" y="1411161"/>
                      <a:pt x="102182" y="1411111"/>
                    </a:cubicBezTo>
                    <a:lnTo>
                      <a:pt x="37130" y="1411111"/>
                    </a:lnTo>
                    <a:cubicBezTo>
                      <a:pt x="25266" y="1411122"/>
                      <a:pt x="14190" y="1405168"/>
                      <a:pt x="7655" y="1395265"/>
                    </a:cubicBezTo>
                    <a:cubicBezTo>
                      <a:pt x="1120" y="1385363"/>
                      <a:pt x="0" y="1372839"/>
                      <a:pt x="4675" y="1361934"/>
                    </a:cubicBezTo>
                    <a:lnTo>
                      <a:pt x="195316" y="917222"/>
                    </a:lnTo>
                    <a:lnTo>
                      <a:pt x="265448" y="741821"/>
                    </a:lnTo>
                    <a:cubicBezTo>
                      <a:pt x="308318" y="634683"/>
                      <a:pt x="412095" y="564437"/>
                      <a:pt x="527491" y="564444"/>
                    </a:cubicBezTo>
                    <a:lnTo>
                      <a:pt x="709807" y="564444"/>
                    </a:lnTo>
                    <a:cubicBezTo>
                      <a:pt x="825204" y="564437"/>
                      <a:pt x="928980" y="634683"/>
                      <a:pt x="971850" y="741821"/>
                    </a:cubicBezTo>
                    <a:lnTo>
                      <a:pt x="1041982" y="917222"/>
                    </a:lnTo>
                    <a:lnTo>
                      <a:pt x="1232553" y="1361934"/>
                    </a:lnTo>
                    <a:cubicBezTo>
                      <a:pt x="1237228" y="1372839"/>
                      <a:pt x="1236108" y="1385363"/>
                      <a:pt x="1229572" y="1395265"/>
                    </a:cubicBezTo>
                    <a:cubicBezTo>
                      <a:pt x="1223037" y="1405168"/>
                      <a:pt x="1211962" y="1411122"/>
                      <a:pt x="1200097" y="1411111"/>
                    </a:cubicBezTo>
                    <a:lnTo>
                      <a:pt x="1135045" y="1411111"/>
                    </a:lnTo>
                    <a:cubicBezTo>
                      <a:pt x="1078607" y="1411105"/>
                      <a:pt x="1027601" y="1377471"/>
                      <a:pt x="1005364" y="1325598"/>
                    </a:cubicBezTo>
                    <a:lnTo>
                      <a:pt x="851341" y="966258"/>
                    </a:lnTo>
                    <a:cubicBezTo>
                      <a:pt x="848096" y="958709"/>
                      <a:pt x="836736" y="961884"/>
                      <a:pt x="837865" y="969998"/>
                    </a:cubicBezTo>
                    <a:lnTo>
                      <a:pt x="900871" y="1411111"/>
                    </a:lnTo>
                    <a:lnTo>
                      <a:pt x="968252" y="2219607"/>
                    </a:lnTo>
                    <a:cubicBezTo>
                      <a:pt x="969060" y="2229429"/>
                      <a:pt x="965723" y="2239141"/>
                      <a:pt x="959048" y="2246392"/>
                    </a:cubicBezTo>
                    <a:cubicBezTo>
                      <a:pt x="952374" y="2253643"/>
                      <a:pt x="942970" y="2257771"/>
                      <a:pt x="933115" y="2257778"/>
                    </a:cubicBezTo>
                    <a:lnTo>
                      <a:pt x="879281" y="2257778"/>
                    </a:lnTo>
                    <a:cubicBezTo>
                      <a:pt x="810300" y="2257786"/>
                      <a:pt x="751423" y="2207921"/>
                      <a:pt x="740075" y="2139879"/>
                    </a:cubicBezTo>
                    <a:lnTo>
                      <a:pt x="625705" y="1452880"/>
                    </a:lnTo>
                    <a:cubicBezTo>
                      <a:pt x="624364" y="1444978"/>
                      <a:pt x="613075" y="1444978"/>
                      <a:pt x="611735" y="1452880"/>
                    </a:cubicBezTo>
                    <a:lnTo>
                      <a:pt x="497293" y="2139879"/>
                    </a:lnTo>
                    <a:cubicBezTo>
                      <a:pt x="485941" y="2207948"/>
                      <a:pt x="427025" y="2257821"/>
                      <a:pt x="358017" y="2257778"/>
                    </a:cubicBezTo>
                    <a:lnTo>
                      <a:pt x="304183" y="2257778"/>
                    </a:lnTo>
                    <a:cubicBezTo>
                      <a:pt x="294328" y="2257771"/>
                      <a:pt x="284924" y="2253643"/>
                      <a:pt x="278250" y="2246392"/>
                    </a:cubicBezTo>
                    <a:cubicBezTo>
                      <a:pt x="271575" y="2239141"/>
                      <a:pt x="268238" y="2229429"/>
                      <a:pt x="269046" y="2219607"/>
                    </a:cubicBezTo>
                    <a:lnTo>
                      <a:pt x="336427" y="1411111"/>
                    </a:lnTo>
                    <a:lnTo>
                      <a:pt x="399433" y="969998"/>
                    </a:lnTo>
                    <a:close/>
                    <a:moveTo>
                      <a:pt x="1952149" y="0"/>
                    </a:moveTo>
                    <a:lnTo>
                      <a:pt x="1952149" y="0"/>
                    </a:lnTo>
                    <a:cubicBezTo>
                      <a:pt x="1896012" y="0"/>
                      <a:pt x="1842173" y="22301"/>
                      <a:pt x="1802478" y="61996"/>
                    </a:cubicBezTo>
                    <a:cubicBezTo>
                      <a:pt x="1762783" y="101691"/>
                      <a:pt x="1740482" y="155529"/>
                      <a:pt x="1740482" y="211667"/>
                    </a:cubicBezTo>
                    <a:lnTo>
                      <a:pt x="1740482" y="282222"/>
                    </a:lnTo>
                    <a:cubicBezTo>
                      <a:pt x="1741003" y="398753"/>
                      <a:pt x="1835617" y="492944"/>
                      <a:pt x="1952149" y="492944"/>
                    </a:cubicBezTo>
                    <a:cubicBezTo>
                      <a:pt x="2068681" y="492944"/>
                      <a:pt x="2163295" y="398753"/>
                      <a:pt x="2163816" y="282222"/>
                    </a:cubicBezTo>
                    <a:lnTo>
                      <a:pt x="2163816" y="211667"/>
                    </a:lnTo>
                    <a:cubicBezTo>
                      <a:pt x="2163816" y="155529"/>
                      <a:pt x="2141515" y="101691"/>
                      <a:pt x="2101820" y="61996"/>
                    </a:cubicBezTo>
                    <a:cubicBezTo>
                      <a:pt x="2062125" y="22301"/>
                      <a:pt x="2008286" y="0"/>
                      <a:pt x="1952149" y="0"/>
                    </a:cubicBezTo>
                    <a:close/>
                    <a:moveTo>
                      <a:pt x="1732933" y="969998"/>
                    </a:moveTo>
                    <a:cubicBezTo>
                      <a:pt x="1734132" y="961884"/>
                      <a:pt x="1722702" y="958709"/>
                      <a:pt x="1719527" y="966258"/>
                    </a:cubicBezTo>
                    <a:lnTo>
                      <a:pt x="1565505" y="1325598"/>
                    </a:lnTo>
                    <a:cubicBezTo>
                      <a:pt x="1543248" y="1377518"/>
                      <a:pt x="1492172" y="1411161"/>
                      <a:pt x="1435682" y="1411111"/>
                    </a:cubicBezTo>
                    <a:lnTo>
                      <a:pt x="1370630" y="1411111"/>
                    </a:lnTo>
                    <a:cubicBezTo>
                      <a:pt x="1358766" y="1411122"/>
                      <a:pt x="1347690" y="1405168"/>
                      <a:pt x="1341155" y="1395265"/>
                    </a:cubicBezTo>
                    <a:cubicBezTo>
                      <a:pt x="1334620" y="1385363"/>
                      <a:pt x="1333500" y="1372839"/>
                      <a:pt x="1338175" y="1361934"/>
                    </a:cubicBezTo>
                    <a:lnTo>
                      <a:pt x="1528816" y="917222"/>
                    </a:lnTo>
                    <a:lnTo>
                      <a:pt x="1598948" y="741821"/>
                    </a:lnTo>
                    <a:cubicBezTo>
                      <a:pt x="1641818" y="634683"/>
                      <a:pt x="1745594" y="564437"/>
                      <a:pt x="1860991" y="564444"/>
                    </a:cubicBezTo>
                    <a:lnTo>
                      <a:pt x="2043307" y="564444"/>
                    </a:lnTo>
                    <a:cubicBezTo>
                      <a:pt x="2158704" y="564437"/>
                      <a:pt x="2262480" y="634683"/>
                      <a:pt x="2305350" y="741821"/>
                    </a:cubicBezTo>
                    <a:lnTo>
                      <a:pt x="2375482" y="917222"/>
                    </a:lnTo>
                    <a:lnTo>
                      <a:pt x="2566053" y="1361934"/>
                    </a:lnTo>
                    <a:cubicBezTo>
                      <a:pt x="2570727" y="1372839"/>
                      <a:pt x="2569607" y="1385363"/>
                      <a:pt x="2563072" y="1395265"/>
                    </a:cubicBezTo>
                    <a:cubicBezTo>
                      <a:pt x="2556537" y="1405168"/>
                      <a:pt x="2545462" y="1411122"/>
                      <a:pt x="2533597" y="1411111"/>
                    </a:cubicBezTo>
                    <a:lnTo>
                      <a:pt x="2468545" y="1411111"/>
                    </a:lnTo>
                    <a:cubicBezTo>
                      <a:pt x="2412107" y="1411105"/>
                      <a:pt x="2361101" y="1377471"/>
                      <a:pt x="2338864" y="1325598"/>
                    </a:cubicBezTo>
                    <a:lnTo>
                      <a:pt x="2184841" y="966258"/>
                    </a:lnTo>
                    <a:cubicBezTo>
                      <a:pt x="2181596" y="958709"/>
                      <a:pt x="2170236" y="961884"/>
                      <a:pt x="2171365" y="969998"/>
                    </a:cubicBezTo>
                    <a:lnTo>
                      <a:pt x="2234371" y="1411111"/>
                    </a:lnTo>
                    <a:lnTo>
                      <a:pt x="2301752" y="2219607"/>
                    </a:lnTo>
                    <a:cubicBezTo>
                      <a:pt x="2302560" y="2229429"/>
                      <a:pt x="2299223" y="2239141"/>
                      <a:pt x="2292548" y="2246392"/>
                    </a:cubicBezTo>
                    <a:cubicBezTo>
                      <a:pt x="2285874" y="2253643"/>
                      <a:pt x="2276470" y="2257771"/>
                      <a:pt x="2266615" y="2257778"/>
                    </a:cubicBezTo>
                    <a:lnTo>
                      <a:pt x="2212781" y="2257778"/>
                    </a:lnTo>
                    <a:cubicBezTo>
                      <a:pt x="2143800" y="2257786"/>
                      <a:pt x="2084923" y="2207921"/>
                      <a:pt x="2073575" y="2139879"/>
                    </a:cubicBezTo>
                    <a:lnTo>
                      <a:pt x="1959205" y="1452880"/>
                    </a:lnTo>
                    <a:cubicBezTo>
                      <a:pt x="1957864" y="1444978"/>
                      <a:pt x="1946575" y="1444978"/>
                      <a:pt x="1945234" y="1452880"/>
                    </a:cubicBezTo>
                    <a:lnTo>
                      <a:pt x="1830793" y="2139879"/>
                    </a:lnTo>
                    <a:cubicBezTo>
                      <a:pt x="1819442" y="2207948"/>
                      <a:pt x="1760525" y="2257821"/>
                      <a:pt x="1691517" y="2257778"/>
                    </a:cubicBezTo>
                    <a:lnTo>
                      <a:pt x="1637683" y="2257778"/>
                    </a:lnTo>
                    <a:cubicBezTo>
                      <a:pt x="1627828" y="2257771"/>
                      <a:pt x="1618424" y="2253643"/>
                      <a:pt x="1611750" y="2246392"/>
                    </a:cubicBezTo>
                    <a:cubicBezTo>
                      <a:pt x="1605075" y="2239141"/>
                      <a:pt x="1601738" y="2229429"/>
                      <a:pt x="1602546" y="2219607"/>
                    </a:cubicBezTo>
                    <a:lnTo>
                      <a:pt x="1669927" y="1411111"/>
                    </a:lnTo>
                    <a:lnTo>
                      <a:pt x="1732933" y="969998"/>
                    </a:lnTo>
                    <a:close/>
                    <a:moveTo>
                      <a:pt x="3285649" y="0"/>
                    </a:moveTo>
                    <a:lnTo>
                      <a:pt x="3285649" y="0"/>
                    </a:lnTo>
                    <a:cubicBezTo>
                      <a:pt x="3229512" y="0"/>
                      <a:pt x="3175673" y="22301"/>
                      <a:pt x="3135978" y="61996"/>
                    </a:cubicBezTo>
                    <a:cubicBezTo>
                      <a:pt x="3096283" y="101691"/>
                      <a:pt x="3073982" y="155529"/>
                      <a:pt x="3073982" y="211667"/>
                    </a:cubicBezTo>
                    <a:lnTo>
                      <a:pt x="3073982" y="282222"/>
                    </a:lnTo>
                    <a:cubicBezTo>
                      <a:pt x="3074503" y="398753"/>
                      <a:pt x="3169117" y="492944"/>
                      <a:pt x="3285649" y="492944"/>
                    </a:cubicBezTo>
                    <a:cubicBezTo>
                      <a:pt x="3402181" y="492944"/>
                      <a:pt x="3496794" y="398753"/>
                      <a:pt x="3497316" y="282222"/>
                    </a:cubicBezTo>
                    <a:lnTo>
                      <a:pt x="3497316" y="211667"/>
                    </a:lnTo>
                    <a:cubicBezTo>
                      <a:pt x="3497316" y="94766"/>
                      <a:pt x="3402549" y="0"/>
                      <a:pt x="3285649" y="0"/>
                    </a:cubicBezTo>
                    <a:close/>
                    <a:moveTo>
                      <a:pt x="3066433" y="969998"/>
                    </a:moveTo>
                    <a:cubicBezTo>
                      <a:pt x="3067632" y="961884"/>
                      <a:pt x="3056202" y="958709"/>
                      <a:pt x="3053027" y="966258"/>
                    </a:cubicBezTo>
                    <a:lnTo>
                      <a:pt x="2899005" y="1325598"/>
                    </a:lnTo>
                    <a:cubicBezTo>
                      <a:pt x="2876748" y="1377518"/>
                      <a:pt x="2825672" y="1411161"/>
                      <a:pt x="2769182" y="1411111"/>
                    </a:cubicBezTo>
                    <a:lnTo>
                      <a:pt x="2704130" y="1411111"/>
                    </a:lnTo>
                    <a:cubicBezTo>
                      <a:pt x="2692266" y="1411122"/>
                      <a:pt x="2681190" y="1405168"/>
                      <a:pt x="2674655" y="1395265"/>
                    </a:cubicBezTo>
                    <a:cubicBezTo>
                      <a:pt x="2668120" y="1385363"/>
                      <a:pt x="2667000" y="1372839"/>
                      <a:pt x="2671675" y="1361934"/>
                    </a:cubicBezTo>
                    <a:lnTo>
                      <a:pt x="2862316" y="917222"/>
                    </a:lnTo>
                    <a:lnTo>
                      <a:pt x="2932448" y="741821"/>
                    </a:lnTo>
                    <a:cubicBezTo>
                      <a:pt x="2975318" y="634683"/>
                      <a:pt x="3079094" y="564437"/>
                      <a:pt x="3194491" y="564444"/>
                    </a:cubicBezTo>
                    <a:lnTo>
                      <a:pt x="3376807" y="564444"/>
                    </a:lnTo>
                    <a:cubicBezTo>
                      <a:pt x="3492203" y="564437"/>
                      <a:pt x="3595980" y="634683"/>
                      <a:pt x="3638850" y="741821"/>
                    </a:cubicBezTo>
                    <a:lnTo>
                      <a:pt x="3708982" y="917222"/>
                    </a:lnTo>
                    <a:lnTo>
                      <a:pt x="3899553" y="1361934"/>
                    </a:lnTo>
                    <a:cubicBezTo>
                      <a:pt x="3904228" y="1372839"/>
                      <a:pt x="3903108" y="1385363"/>
                      <a:pt x="3896572" y="1395265"/>
                    </a:cubicBezTo>
                    <a:cubicBezTo>
                      <a:pt x="3890037" y="1405168"/>
                      <a:pt x="3878962" y="1411122"/>
                      <a:pt x="3867097" y="1411111"/>
                    </a:cubicBezTo>
                    <a:lnTo>
                      <a:pt x="3802045" y="1411111"/>
                    </a:lnTo>
                    <a:cubicBezTo>
                      <a:pt x="3745607" y="1411105"/>
                      <a:pt x="3694601" y="1377471"/>
                      <a:pt x="3672364" y="1325598"/>
                    </a:cubicBezTo>
                    <a:lnTo>
                      <a:pt x="3518341" y="966258"/>
                    </a:lnTo>
                    <a:cubicBezTo>
                      <a:pt x="3515096" y="958709"/>
                      <a:pt x="3503736" y="961884"/>
                      <a:pt x="3504865" y="969998"/>
                    </a:cubicBezTo>
                    <a:lnTo>
                      <a:pt x="3567871" y="1411111"/>
                    </a:lnTo>
                    <a:lnTo>
                      <a:pt x="3635252" y="2219607"/>
                    </a:lnTo>
                    <a:cubicBezTo>
                      <a:pt x="3636060" y="2229429"/>
                      <a:pt x="3632722" y="2239141"/>
                      <a:pt x="3626048" y="2246392"/>
                    </a:cubicBezTo>
                    <a:cubicBezTo>
                      <a:pt x="3619374" y="2253643"/>
                      <a:pt x="3609970" y="2257771"/>
                      <a:pt x="3600115" y="2257778"/>
                    </a:cubicBezTo>
                    <a:lnTo>
                      <a:pt x="3546281" y="2257778"/>
                    </a:lnTo>
                    <a:cubicBezTo>
                      <a:pt x="3477300" y="2257786"/>
                      <a:pt x="3418423" y="2207921"/>
                      <a:pt x="3407075" y="2139879"/>
                    </a:cubicBezTo>
                    <a:lnTo>
                      <a:pt x="3292704" y="1452880"/>
                    </a:lnTo>
                    <a:cubicBezTo>
                      <a:pt x="3291364" y="1444978"/>
                      <a:pt x="3280075" y="1444978"/>
                      <a:pt x="3278735" y="1452880"/>
                    </a:cubicBezTo>
                    <a:lnTo>
                      <a:pt x="3164293" y="2139879"/>
                    </a:lnTo>
                    <a:cubicBezTo>
                      <a:pt x="3152942" y="2207948"/>
                      <a:pt x="3094025" y="2257821"/>
                      <a:pt x="3025017" y="2257778"/>
                    </a:cubicBezTo>
                    <a:lnTo>
                      <a:pt x="2971183" y="2257778"/>
                    </a:lnTo>
                    <a:cubicBezTo>
                      <a:pt x="2961328" y="2257771"/>
                      <a:pt x="2951924" y="2253643"/>
                      <a:pt x="2945250" y="2246392"/>
                    </a:cubicBezTo>
                    <a:cubicBezTo>
                      <a:pt x="2938575" y="2239141"/>
                      <a:pt x="2935238" y="2229429"/>
                      <a:pt x="2936046" y="2219607"/>
                    </a:cubicBezTo>
                    <a:lnTo>
                      <a:pt x="3003427" y="1411111"/>
                    </a:lnTo>
                    <a:lnTo>
                      <a:pt x="3066433" y="969998"/>
                    </a:lnTo>
                    <a:close/>
                  </a:path>
                </a:pathLst>
              </a:custGeom>
              <a:solidFill>
                <a:srgbClr val="8BCF49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4016851" y="0"/>
                <a:ext cx="1237228" cy="2257821"/>
              </a:xfrm>
              <a:custGeom>
                <a:avLst/>
                <a:gdLst/>
                <a:ahLst/>
                <a:cxnLst/>
                <a:rect l="l" t="t" r="r" b="b"/>
                <a:pathLst>
                  <a:path w="1237228" h="2257821">
                    <a:moveTo>
                      <a:pt x="618649" y="0"/>
                    </a:moveTo>
                    <a:cubicBezTo>
                      <a:pt x="501749" y="0"/>
                      <a:pt x="406982" y="94766"/>
                      <a:pt x="406982" y="211667"/>
                    </a:cubicBezTo>
                    <a:lnTo>
                      <a:pt x="406982" y="282222"/>
                    </a:lnTo>
                    <a:cubicBezTo>
                      <a:pt x="407504" y="398753"/>
                      <a:pt x="502117" y="492944"/>
                      <a:pt x="618649" y="492944"/>
                    </a:cubicBezTo>
                    <a:cubicBezTo>
                      <a:pt x="735181" y="492944"/>
                      <a:pt x="829794" y="398753"/>
                      <a:pt x="830316" y="282222"/>
                    </a:cubicBezTo>
                    <a:lnTo>
                      <a:pt x="830316" y="211667"/>
                    </a:lnTo>
                    <a:cubicBezTo>
                      <a:pt x="830316" y="94766"/>
                      <a:pt x="735549" y="0"/>
                      <a:pt x="618649" y="0"/>
                    </a:cubicBezTo>
                    <a:close/>
                    <a:moveTo>
                      <a:pt x="399433" y="969998"/>
                    </a:moveTo>
                    <a:cubicBezTo>
                      <a:pt x="400632" y="961884"/>
                      <a:pt x="389202" y="958709"/>
                      <a:pt x="386027" y="966258"/>
                    </a:cubicBezTo>
                    <a:lnTo>
                      <a:pt x="232004" y="1325598"/>
                    </a:lnTo>
                    <a:cubicBezTo>
                      <a:pt x="209748" y="1377518"/>
                      <a:pt x="158672" y="1411161"/>
                      <a:pt x="102182" y="1411111"/>
                    </a:cubicBezTo>
                    <a:lnTo>
                      <a:pt x="37130" y="1411111"/>
                    </a:lnTo>
                    <a:cubicBezTo>
                      <a:pt x="25266" y="1411122"/>
                      <a:pt x="14191" y="1405168"/>
                      <a:pt x="7655" y="1395265"/>
                    </a:cubicBezTo>
                    <a:cubicBezTo>
                      <a:pt x="1120" y="1385363"/>
                      <a:pt x="0" y="1372839"/>
                      <a:pt x="4674" y="1361934"/>
                    </a:cubicBezTo>
                    <a:lnTo>
                      <a:pt x="195316" y="917222"/>
                    </a:lnTo>
                    <a:lnTo>
                      <a:pt x="265448" y="741821"/>
                    </a:lnTo>
                    <a:cubicBezTo>
                      <a:pt x="308318" y="634683"/>
                      <a:pt x="412095" y="564437"/>
                      <a:pt x="527491" y="564444"/>
                    </a:cubicBezTo>
                    <a:lnTo>
                      <a:pt x="709807" y="564444"/>
                    </a:lnTo>
                    <a:cubicBezTo>
                      <a:pt x="825203" y="564437"/>
                      <a:pt x="928980" y="634683"/>
                      <a:pt x="971850" y="741821"/>
                    </a:cubicBezTo>
                    <a:lnTo>
                      <a:pt x="1041982" y="917222"/>
                    </a:lnTo>
                    <a:lnTo>
                      <a:pt x="1232553" y="1361934"/>
                    </a:lnTo>
                    <a:cubicBezTo>
                      <a:pt x="1237228" y="1372839"/>
                      <a:pt x="1236108" y="1385363"/>
                      <a:pt x="1229572" y="1395265"/>
                    </a:cubicBezTo>
                    <a:cubicBezTo>
                      <a:pt x="1223037" y="1405168"/>
                      <a:pt x="1211962" y="1411122"/>
                      <a:pt x="1200097" y="1411111"/>
                    </a:cubicBezTo>
                    <a:lnTo>
                      <a:pt x="1135045" y="1411111"/>
                    </a:lnTo>
                    <a:cubicBezTo>
                      <a:pt x="1078607" y="1411105"/>
                      <a:pt x="1027601" y="1377471"/>
                      <a:pt x="1005364" y="1325598"/>
                    </a:cubicBezTo>
                    <a:lnTo>
                      <a:pt x="851341" y="966258"/>
                    </a:lnTo>
                    <a:cubicBezTo>
                      <a:pt x="848096" y="958709"/>
                      <a:pt x="836736" y="961884"/>
                      <a:pt x="837865" y="969998"/>
                    </a:cubicBezTo>
                    <a:lnTo>
                      <a:pt x="900871" y="1411111"/>
                    </a:lnTo>
                    <a:lnTo>
                      <a:pt x="968252" y="2219607"/>
                    </a:lnTo>
                    <a:cubicBezTo>
                      <a:pt x="969060" y="2229429"/>
                      <a:pt x="965722" y="2239141"/>
                      <a:pt x="959048" y="2246392"/>
                    </a:cubicBezTo>
                    <a:cubicBezTo>
                      <a:pt x="952374" y="2253643"/>
                      <a:pt x="942970" y="2257771"/>
                      <a:pt x="933115" y="2257778"/>
                    </a:cubicBezTo>
                    <a:lnTo>
                      <a:pt x="879281" y="2257778"/>
                    </a:lnTo>
                    <a:cubicBezTo>
                      <a:pt x="810300" y="2257786"/>
                      <a:pt x="751423" y="2207921"/>
                      <a:pt x="740075" y="2139879"/>
                    </a:cubicBezTo>
                    <a:lnTo>
                      <a:pt x="625704" y="1452880"/>
                    </a:lnTo>
                    <a:cubicBezTo>
                      <a:pt x="624364" y="1444978"/>
                      <a:pt x="613075" y="1444978"/>
                      <a:pt x="611735" y="1452880"/>
                    </a:cubicBezTo>
                    <a:lnTo>
                      <a:pt x="497294" y="2139879"/>
                    </a:lnTo>
                    <a:cubicBezTo>
                      <a:pt x="485942" y="2207948"/>
                      <a:pt x="427025" y="2257821"/>
                      <a:pt x="358017" y="2257778"/>
                    </a:cubicBezTo>
                    <a:lnTo>
                      <a:pt x="304183" y="2257778"/>
                    </a:lnTo>
                    <a:cubicBezTo>
                      <a:pt x="294328" y="2257771"/>
                      <a:pt x="284924" y="2253643"/>
                      <a:pt x="278250" y="2246392"/>
                    </a:cubicBezTo>
                    <a:cubicBezTo>
                      <a:pt x="271576" y="2239141"/>
                      <a:pt x="268238" y="2229429"/>
                      <a:pt x="269046" y="2219607"/>
                    </a:cubicBezTo>
                    <a:lnTo>
                      <a:pt x="336427" y="1411111"/>
                    </a:lnTo>
                    <a:lnTo>
                      <a:pt x="399433" y="969998"/>
                    </a:lnTo>
                    <a:close/>
                  </a:path>
                </a:pathLst>
              </a:custGeom>
              <a:solidFill>
                <a:srgbClr val="F32239"/>
              </a:solidFill>
            </p:spPr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3471">
            <a:off x="654778" y="5409523"/>
            <a:ext cx="15168667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587282" y="5349908"/>
            <a:ext cx="135000" cy="13500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607152" y="883276"/>
            <a:ext cx="7798973" cy="975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80"/>
              </a:lnSpc>
            </a:pPr>
            <a:r>
              <a:rPr lang="en-US" sz="6399">
                <a:solidFill>
                  <a:srgbClr val="FFFFFF"/>
                </a:solidFill>
                <a:latin typeface="Open Sauce Light"/>
              </a:rPr>
              <a:t>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075384" y="4287336"/>
            <a:ext cx="2258101" cy="886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Feature Engineering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913459" y="6230755"/>
            <a:ext cx="2258101" cy="1350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combination of columns</a:t>
            </a:r>
          </a:p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extraction of data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75384" y="5739158"/>
            <a:ext cx="2258101" cy="364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2.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87282" y="4287336"/>
            <a:ext cx="2258101" cy="886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Data Exploration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15832" y="6230755"/>
            <a:ext cx="2258101" cy="1350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histogram</a:t>
            </a:r>
          </a:p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pivot tables</a:t>
            </a:r>
          </a:p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correlation map</a:t>
            </a:r>
          </a:p>
          <a:p>
            <a:pPr>
              <a:lnSpc>
                <a:spcPts val="2699"/>
              </a:lnSpc>
            </a:pPr>
            <a:endParaRPr lang="en-US" sz="1928">
              <a:solidFill>
                <a:srgbClr val="FFFFFF"/>
              </a:solidFill>
              <a:latin typeface="Open Sauce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87282" y="5739158"/>
            <a:ext cx="2258101" cy="364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1.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alphaModFix amt="77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flipH="1">
            <a:off x="9544050" y="-3699821"/>
            <a:ext cx="12060782" cy="9166194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6277147" y="4287336"/>
            <a:ext cx="2258101" cy="886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Data Processing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114361" y="6230755"/>
            <a:ext cx="2258101" cy="1008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filling emty values</a:t>
            </a:r>
          </a:p>
          <a:p>
            <a:pPr>
              <a:lnSpc>
                <a:spcPts val="2699"/>
              </a:lnSpc>
            </a:pPr>
            <a:endParaRPr lang="en-US" sz="1928">
              <a:solidFill>
                <a:srgbClr val="FFFFFF"/>
              </a:solidFill>
              <a:latin typeface="Open Sauce Ligh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277147" y="5739158"/>
            <a:ext cx="2258101" cy="364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42345" y="4711720"/>
            <a:ext cx="2258101" cy="429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Models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212133" y="6194707"/>
            <a:ext cx="2402588" cy="2722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Random Forest Classifier</a:t>
            </a:r>
          </a:p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Logistic Regression</a:t>
            </a:r>
          </a:p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KNN</a:t>
            </a:r>
          </a:p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SVC</a:t>
            </a:r>
          </a:p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XGBClassifier</a:t>
            </a:r>
          </a:p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Feedforward NN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442345" y="5703111"/>
            <a:ext cx="2258101" cy="364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4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599143" y="4287336"/>
            <a:ext cx="2258101" cy="886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Ensemble Learning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413373" y="6194707"/>
            <a:ext cx="2258101" cy="32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Soft voting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599143" y="5703111"/>
            <a:ext cx="2258101" cy="364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5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3075384" y="5358654"/>
            <a:ext cx="135000" cy="135000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6277147" y="5349908"/>
            <a:ext cx="135000" cy="135000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9442345" y="5349908"/>
            <a:ext cx="135000" cy="135000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2599143" y="5358654"/>
            <a:ext cx="135000" cy="135000"/>
            <a:chOff x="0" y="0"/>
            <a:chExt cx="6350000" cy="6350000"/>
          </a:xfrm>
        </p:grpSpPr>
        <p:sp>
          <p:nvSpPr>
            <p:cNvPr id="29" name="Freeform 2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15755941" y="5358654"/>
            <a:ext cx="135000" cy="135000"/>
            <a:chOff x="0" y="0"/>
            <a:chExt cx="6350000" cy="6350000"/>
          </a:xfrm>
        </p:grpSpPr>
        <p:sp>
          <p:nvSpPr>
            <p:cNvPr id="31" name="Freeform 3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32" name="TextBox 32"/>
          <p:cNvSpPr txBox="1"/>
          <p:nvPr/>
        </p:nvSpPr>
        <p:spPr>
          <a:xfrm>
            <a:off x="15557525" y="4254687"/>
            <a:ext cx="2258101" cy="886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Performance</a:t>
            </a:r>
          </a:p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Metrics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5755941" y="5729633"/>
            <a:ext cx="2258101" cy="364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6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5557525" y="6194707"/>
            <a:ext cx="2258101" cy="1008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ROC</a:t>
            </a:r>
          </a:p>
          <a:p>
            <a:pPr marL="416278" lvl="1" indent="-208139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Classification Report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421659" y="3603624"/>
            <a:ext cx="6283202" cy="0"/>
          </a:xfrm>
          <a:prstGeom prst="line">
            <a:avLst/>
          </a:prstGeom>
          <a:ln w="9525" cap="rnd">
            <a:solidFill>
              <a:srgbClr val="9179FA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72258" y="4179291"/>
            <a:ext cx="8067459" cy="536475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144000" y="4179291"/>
            <a:ext cx="8670545" cy="5085608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421659" y="2366278"/>
            <a:ext cx="6283202" cy="707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13"/>
              </a:lnSpc>
            </a:pPr>
            <a:r>
              <a:rPr lang="en-US" sz="4081">
                <a:solidFill>
                  <a:srgbClr val="000000"/>
                </a:solidFill>
                <a:latin typeface="Open Sauce Light Bold"/>
              </a:rPr>
              <a:t>Empty Values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052770" y="348963"/>
            <a:ext cx="12182460" cy="2255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sz="7400">
                <a:solidFill>
                  <a:srgbClr val="000000"/>
                </a:solidFill>
                <a:latin typeface="Open Sauce Light"/>
              </a:rPr>
              <a:t>Data  Exploration</a:t>
            </a:r>
          </a:p>
          <a:p>
            <a:pPr algn="ctr">
              <a:lnSpc>
                <a:spcPts val="8879"/>
              </a:lnSpc>
            </a:pPr>
            <a:endParaRPr lang="en-US" sz="7400">
              <a:solidFill>
                <a:srgbClr val="000000"/>
              </a:solidFill>
              <a:latin typeface="Open Sauce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421659" y="3603624"/>
            <a:ext cx="6283202" cy="0"/>
          </a:xfrm>
          <a:prstGeom prst="line">
            <a:avLst/>
          </a:prstGeom>
          <a:ln w="9525" cap="rnd">
            <a:solidFill>
              <a:srgbClr val="9179FA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651069" y="3760211"/>
            <a:ext cx="7824382" cy="531927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421659" y="2366278"/>
            <a:ext cx="6283202" cy="707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13"/>
              </a:lnSpc>
            </a:pPr>
            <a:r>
              <a:rPr lang="en-US" sz="4081">
                <a:solidFill>
                  <a:srgbClr val="000000"/>
                </a:solidFill>
                <a:latin typeface="Open Sauce Light Bold"/>
              </a:rPr>
              <a:t>Correlation map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52770" y="348963"/>
            <a:ext cx="12182460" cy="2255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sz="7400">
                <a:solidFill>
                  <a:srgbClr val="000000"/>
                </a:solidFill>
                <a:latin typeface="Open Sauce Light"/>
              </a:rPr>
              <a:t>Data  Exploration</a:t>
            </a:r>
          </a:p>
          <a:p>
            <a:pPr algn="ctr">
              <a:lnSpc>
                <a:spcPts val="8879"/>
              </a:lnSpc>
            </a:pPr>
            <a:endParaRPr lang="en-US" sz="7400">
              <a:solidFill>
                <a:srgbClr val="000000"/>
              </a:solidFill>
              <a:latin typeface="Open Sauce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47423" y="4034470"/>
            <a:ext cx="3364686" cy="221806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7307308" y="3986503"/>
            <a:ext cx="3902144" cy="221806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809636" y="3986503"/>
            <a:ext cx="2792864" cy="202619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052770" y="348963"/>
            <a:ext cx="12182460" cy="2255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sz="7400">
                <a:solidFill>
                  <a:srgbClr val="000000"/>
                </a:solidFill>
                <a:latin typeface="Open Sauce Light"/>
              </a:rPr>
              <a:t>Data  Exploration</a:t>
            </a:r>
          </a:p>
          <a:p>
            <a:pPr algn="ctr">
              <a:lnSpc>
                <a:spcPts val="8879"/>
              </a:lnSpc>
            </a:pPr>
            <a:endParaRPr lang="en-US" sz="7400">
              <a:solidFill>
                <a:srgbClr val="000000"/>
              </a:solidFill>
              <a:latin typeface="Open Sauce Ligh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212109" y="2518678"/>
            <a:ext cx="6949952" cy="707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13"/>
              </a:lnSpc>
            </a:pPr>
            <a:r>
              <a:rPr lang="en-US" sz="4081">
                <a:solidFill>
                  <a:srgbClr val="000000"/>
                </a:solidFill>
                <a:latin typeface="Open Sauce Light Bold"/>
              </a:rPr>
              <a:t>Some interesting points</a:t>
            </a:r>
          </a:p>
        </p:txBody>
      </p:sp>
      <p:sp>
        <p:nvSpPr>
          <p:cNvPr id="7" name="AutoShape 7"/>
          <p:cNvSpPr/>
          <p:nvPr/>
        </p:nvSpPr>
        <p:spPr>
          <a:xfrm>
            <a:off x="6421659" y="3603624"/>
            <a:ext cx="6283202" cy="0"/>
          </a:xfrm>
          <a:prstGeom prst="line">
            <a:avLst/>
          </a:prstGeom>
          <a:ln w="9525" cap="rnd">
            <a:solidFill>
              <a:srgbClr val="9179FA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1007</Words>
  <Application>Microsoft Office PowerPoint</Application>
  <PresentationFormat>Custom</PresentationFormat>
  <Paragraphs>186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Open Sauce Light Bold</vt:lpstr>
      <vt:lpstr>Open Sauce Light</vt:lpstr>
      <vt:lpstr>Arial</vt:lpstr>
      <vt:lpstr>Arimo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Project</dc:title>
  <cp:lastModifiedBy>Adil Abdurrazakli</cp:lastModifiedBy>
  <cp:revision>2</cp:revision>
  <dcterms:created xsi:type="dcterms:W3CDTF">2006-08-16T00:00:00Z</dcterms:created>
  <dcterms:modified xsi:type="dcterms:W3CDTF">2021-12-16T23:42:19Z</dcterms:modified>
  <dc:identifier>DAEyYEzCX9E</dc:identifier>
</cp:coreProperties>
</file>

<file path=docProps/thumbnail.jpeg>
</file>